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8"/>
  </p:notesMasterIdLst>
  <p:handoutMasterIdLst>
    <p:handoutMasterId r:id="rId9"/>
  </p:handoutMasterIdLst>
  <p:sldIdLst>
    <p:sldId id="287" r:id="rId2"/>
    <p:sldId id="379" r:id="rId3"/>
    <p:sldId id="380" r:id="rId4"/>
    <p:sldId id="383" r:id="rId5"/>
    <p:sldId id="381" r:id="rId6"/>
    <p:sldId id="382" r:id="rId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B9C"/>
    <a:srgbClr val="C5F4B3"/>
    <a:srgbClr val="FFC7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936" autoAdjust="0"/>
  </p:normalViewPr>
  <p:slideViewPr>
    <p:cSldViewPr snapToGrid="0">
      <p:cViewPr varScale="1">
        <p:scale>
          <a:sx n="93" d="100"/>
          <a:sy n="93" d="100"/>
        </p:scale>
        <p:origin x="1212"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595" tIns="48299" rIns="96595" bIns="48299" rtlCol="0"/>
          <a:lstStyle>
            <a:lvl1pPr algn="l">
              <a:defRPr sz="1200"/>
            </a:lvl1pPr>
          </a:lstStyle>
          <a:p>
            <a:endParaRPr lang="en-US"/>
          </a:p>
        </p:txBody>
      </p:sp>
      <p:sp>
        <p:nvSpPr>
          <p:cNvPr id="3" name="Date Placeholder 2"/>
          <p:cNvSpPr>
            <a:spLocks noGrp="1"/>
          </p:cNvSpPr>
          <p:nvPr>
            <p:ph type="dt" sz="quarter" idx="1"/>
          </p:nvPr>
        </p:nvSpPr>
        <p:spPr>
          <a:xfrm>
            <a:off x="4143587" y="1"/>
            <a:ext cx="3169920" cy="481727"/>
          </a:xfrm>
          <a:prstGeom prst="rect">
            <a:avLst/>
          </a:prstGeom>
        </p:spPr>
        <p:txBody>
          <a:bodyPr vert="horz" lIns="96595" tIns="48299" rIns="96595" bIns="48299" rtlCol="0"/>
          <a:lstStyle>
            <a:lvl1pPr algn="r">
              <a:defRPr sz="1200"/>
            </a:lvl1pPr>
          </a:lstStyle>
          <a:p>
            <a:fld id="{FB7F6B92-3504-4C77-B508-BFE432310E1F}" type="datetimeFigureOut">
              <a:rPr lang="en-US" smtClean="0"/>
              <a:t>3/29/2022</a:t>
            </a:fld>
            <a:endParaRPr lang="en-US"/>
          </a:p>
        </p:txBody>
      </p:sp>
      <p:sp>
        <p:nvSpPr>
          <p:cNvPr id="4" name="Footer Placeholder 3"/>
          <p:cNvSpPr>
            <a:spLocks noGrp="1"/>
          </p:cNvSpPr>
          <p:nvPr>
            <p:ph type="ftr" sz="quarter" idx="2"/>
          </p:nvPr>
        </p:nvSpPr>
        <p:spPr>
          <a:xfrm>
            <a:off x="0" y="9119479"/>
            <a:ext cx="3169920" cy="481726"/>
          </a:xfrm>
          <a:prstGeom prst="rect">
            <a:avLst/>
          </a:prstGeom>
        </p:spPr>
        <p:txBody>
          <a:bodyPr vert="horz" lIns="96595" tIns="48299" rIns="96595" bIns="48299"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9"/>
            <a:ext cx="3169920" cy="481726"/>
          </a:xfrm>
          <a:prstGeom prst="rect">
            <a:avLst/>
          </a:prstGeom>
        </p:spPr>
        <p:txBody>
          <a:bodyPr vert="horz" lIns="96595" tIns="48299" rIns="96595" bIns="48299" rtlCol="0" anchor="b"/>
          <a:lstStyle>
            <a:lvl1pPr algn="r">
              <a:defRPr sz="1200"/>
            </a:lvl1pPr>
          </a:lstStyle>
          <a:p>
            <a:fld id="{FF86D517-9FCE-49EF-9A87-6A4FDB9E794B}" type="slidenum">
              <a:rPr lang="en-US" smtClean="0"/>
              <a:t>‹#›</a:t>
            </a:fld>
            <a:endParaRPr lang="en-US"/>
          </a:p>
        </p:txBody>
      </p:sp>
    </p:spTree>
    <p:extLst>
      <p:ext uri="{BB962C8B-B14F-4D97-AF65-F5344CB8AC3E}">
        <p14:creationId xmlns:p14="http://schemas.microsoft.com/office/powerpoint/2010/main" val="2721753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595" tIns="48299" rIns="96595" bIns="48299" rtlCol="0"/>
          <a:lstStyle>
            <a:lvl1pPr algn="l">
              <a:defRPr sz="12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595" tIns="48299" rIns="96595" bIns="48299" rtlCol="0"/>
          <a:lstStyle>
            <a:lvl1pPr algn="r">
              <a:defRPr sz="1200"/>
            </a:lvl1pPr>
          </a:lstStyle>
          <a:p>
            <a:fld id="{50E92557-870C-4600-9B82-ADCA22D07547}" type="datetimeFigureOut">
              <a:rPr lang="en-US" smtClean="0"/>
              <a:t>3/29/2022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595" tIns="48299" rIns="96595" bIns="48299"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595" tIns="48299" rIns="96595" bIns="4829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9"/>
            <a:ext cx="3169920" cy="481726"/>
          </a:xfrm>
          <a:prstGeom prst="rect">
            <a:avLst/>
          </a:prstGeom>
        </p:spPr>
        <p:txBody>
          <a:bodyPr vert="horz" lIns="96595" tIns="48299" rIns="96595" bIns="48299"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9"/>
            <a:ext cx="3169920" cy="481726"/>
          </a:xfrm>
          <a:prstGeom prst="rect">
            <a:avLst/>
          </a:prstGeom>
        </p:spPr>
        <p:txBody>
          <a:bodyPr vert="horz" lIns="96595" tIns="48299" rIns="96595" bIns="48299" rtlCol="0" anchor="b"/>
          <a:lstStyle>
            <a:lvl1pPr algn="r">
              <a:defRPr sz="1200"/>
            </a:lvl1pPr>
          </a:lstStyle>
          <a:p>
            <a:fld id="{CE9CECC2-055B-4358-B574-F591210D40AF}" type="slidenum">
              <a:rPr lang="en-US" smtClean="0"/>
              <a:t>‹#›</a:t>
            </a:fld>
            <a:endParaRPr lang="en-US"/>
          </a:p>
        </p:txBody>
      </p:sp>
    </p:spTree>
    <p:extLst>
      <p:ext uri="{BB962C8B-B14F-4D97-AF65-F5344CB8AC3E}">
        <p14:creationId xmlns:p14="http://schemas.microsoft.com/office/powerpoint/2010/main" val="359959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CECC2-055B-4358-B574-F591210D40AF}" type="slidenum">
              <a:rPr lang="en-US" smtClean="0"/>
              <a:t>1</a:t>
            </a:fld>
            <a:endParaRPr lang="en-US"/>
          </a:p>
        </p:txBody>
      </p:sp>
    </p:spTree>
    <p:extLst>
      <p:ext uri="{BB962C8B-B14F-4D97-AF65-F5344CB8AC3E}">
        <p14:creationId xmlns:p14="http://schemas.microsoft.com/office/powerpoint/2010/main" val="1935850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2DA6B-5D6A-44B4-94D7-D5BD5960D7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56D70C-AFD7-4679-A1AE-27555B2B0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81FA2E-D4DA-49E0-9F05-C6530942B90E}"/>
              </a:ext>
            </a:extLst>
          </p:cNvPr>
          <p:cNvSpPr>
            <a:spLocks noGrp="1"/>
          </p:cNvSpPr>
          <p:nvPr>
            <p:ph type="dt" sz="half" idx="10"/>
          </p:nvPr>
        </p:nvSpPr>
        <p:spPr/>
        <p:txBody>
          <a:bodyPr/>
          <a:lstStyle/>
          <a:p>
            <a:fld id="{FBCB9314-3C8C-4758-9425-86FC96103BE6}" type="datetimeFigureOut">
              <a:rPr lang="en-US" smtClean="0"/>
              <a:t>3/29/2022</a:t>
            </a:fld>
            <a:endParaRPr lang="en-US"/>
          </a:p>
        </p:txBody>
      </p:sp>
      <p:sp>
        <p:nvSpPr>
          <p:cNvPr id="5" name="Footer Placeholder 4">
            <a:extLst>
              <a:ext uri="{FF2B5EF4-FFF2-40B4-BE49-F238E27FC236}">
                <a16:creationId xmlns:a16="http://schemas.microsoft.com/office/drawing/2014/main" id="{7BBD65A2-4153-4FEC-85C8-04F5271C6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648F56-A6EE-41C4-BEB8-08A6E23382FE}"/>
              </a:ext>
            </a:extLst>
          </p:cNvPr>
          <p:cNvSpPr>
            <a:spLocks noGrp="1"/>
          </p:cNvSpPr>
          <p:nvPr>
            <p:ph type="sldNum" sz="quarter" idx="12"/>
          </p:nvPr>
        </p:nvSpPr>
        <p:spPr/>
        <p:txBody>
          <a:bodyPr/>
          <a:lstStyle/>
          <a:p>
            <a:fld id="{422F2A36-A5A6-46BA-BADA-78932D5044F1}" type="slidenum">
              <a:rPr lang="en-US" smtClean="0"/>
              <a:t>‹#›</a:t>
            </a:fld>
            <a:endParaRPr lang="en-US"/>
          </a:p>
        </p:txBody>
      </p:sp>
    </p:spTree>
    <p:extLst>
      <p:ext uri="{BB962C8B-B14F-4D97-AF65-F5344CB8AC3E}">
        <p14:creationId xmlns:p14="http://schemas.microsoft.com/office/powerpoint/2010/main" val="45123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B8AE9-4FAD-4750-A522-01AF10E536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BAFAE1-2E02-4584-B618-0899318EFD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19B21-1DF3-44EF-B2A9-5220A2D7652E}"/>
              </a:ext>
            </a:extLst>
          </p:cNvPr>
          <p:cNvSpPr>
            <a:spLocks noGrp="1"/>
          </p:cNvSpPr>
          <p:nvPr>
            <p:ph type="dt" sz="half" idx="10"/>
          </p:nvPr>
        </p:nvSpPr>
        <p:spPr/>
        <p:txBody>
          <a:bodyPr/>
          <a:lstStyle/>
          <a:p>
            <a:fld id="{FBCB9314-3C8C-4758-9425-86FC96103BE6}" type="datetimeFigureOut">
              <a:rPr lang="en-US" smtClean="0"/>
              <a:t>3/29/2022</a:t>
            </a:fld>
            <a:endParaRPr lang="en-US"/>
          </a:p>
        </p:txBody>
      </p:sp>
      <p:sp>
        <p:nvSpPr>
          <p:cNvPr id="5" name="Footer Placeholder 4">
            <a:extLst>
              <a:ext uri="{FF2B5EF4-FFF2-40B4-BE49-F238E27FC236}">
                <a16:creationId xmlns:a16="http://schemas.microsoft.com/office/drawing/2014/main" id="{94282A6B-43E3-4929-AE84-DC9AC9B55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38ED46-D698-4CA1-A5C3-F6B365457339}"/>
              </a:ext>
            </a:extLst>
          </p:cNvPr>
          <p:cNvSpPr>
            <a:spLocks noGrp="1"/>
          </p:cNvSpPr>
          <p:nvPr>
            <p:ph type="sldNum" sz="quarter" idx="12"/>
          </p:nvPr>
        </p:nvSpPr>
        <p:spPr/>
        <p:txBody>
          <a:bodyPr/>
          <a:lstStyle/>
          <a:p>
            <a:fld id="{422F2A36-A5A6-46BA-BADA-78932D5044F1}" type="slidenum">
              <a:rPr lang="en-US" smtClean="0"/>
              <a:t>‹#›</a:t>
            </a:fld>
            <a:endParaRPr lang="en-US"/>
          </a:p>
        </p:txBody>
      </p:sp>
    </p:spTree>
    <p:extLst>
      <p:ext uri="{BB962C8B-B14F-4D97-AF65-F5344CB8AC3E}">
        <p14:creationId xmlns:p14="http://schemas.microsoft.com/office/powerpoint/2010/main" val="3772584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6898AB-9AAC-42BB-8549-CF2460317B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7DCC92-D755-4A7A-B692-2C4CAEAFA26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1A7DED-4307-4F83-B110-DB6BA4CE6F89}"/>
              </a:ext>
            </a:extLst>
          </p:cNvPr>
          <p:cNvSpPr>
            <a:spLocks noGrp="1"/>
          </p:cNvSpPr>
          <p:nvPr>
            <p:ph type="dt" sz="half" idx="10"/>
          </p:nvPr>
        </p:nvSpPr>
        <p:spPr/>
        <p:txBody>
          <a:bodyPr/>
          <a:lstStyle/>
          <a:p>
            <a:fld id="{FBCB9314-3C8C-4758-9425-86FC96103BE6}" type="datetimeFigureOut">
              <a:rPr lang="en-US" smtClean="0"/>
              <a:t>3/29/2022</a:t>
            </a:fld>
            <a:endParaRPr lang="en-US"/>
          </a:p>
        </p:txBody>
      </p:sp>
      <p:sp>
        <p:nvSpPr>
          <p:cNvPr id="5" name="Footer Placeholder 4">
            <a:extLst>
              <a:ext uri="{FF2B5EF4-FFF2-40B4-BE49-F238E27FC236}">
                <a16:creationId xmlns:a16="http://schemas.microsoft.com/office/drawing/2014/main" id="{E0B8CE6A-42FF-4817-976F-5FE84E76EA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8B3DAB-7AD7-4954-8782-3F48648A8C44}"/>
              </a:ext>
            </a:extLst>
          </p:cNvPr>
          <p:cNvSpPr>
            <a:spLocks noGrp="1"/>
          </p:cNvSpPr>
          <p:nvPr>
            <p:ph type="sldNum" sz="quarter" idx="12"/>
          </p:nvPr>
        </p:nvSpPr>
        <p:spPr/>
        <p:txBody>
          <a:bodyPr/>
          <a:lstStyle/>
          <a:p>
            <a:fld id="{422F2A36-A5A6-46BA-BADA-78932D5044F1}" type="slidenum">
              <a:rPr lang="en-US" smtClean="0"/>
              <a:t>‹#›</a:t>
            </a:fld>
            <a:endParaRPr lang="en-US"/>
          </a:p>
        </p:txBody>
      </p:sp>
    </p:spTree>
    <p:extLst>
      <p:ext uri="{BB962C8B-B14F-4D97-AF65-F5344CB8AC3E}">
        <p14:creationId xmlns:p14="http://schemas.microsoft.com/office/powerpoint/2010/main" val="1966999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5">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146304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952147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1">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4566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3C3B4-7A97-4259-A50D-78F8B614E6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1E116C-F623-4C8D-B2DE-7AE27D6A3FC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A36ED-7813-4D37-94E4-E45108D1DBE0}"/>
              </a:ext>
            </a:extLst>
          </p:cNvPr>
          <p:cNvSpPr>
            <a:spLocks noGrp="1"/>
          </p:cNvSpPr>
          <p:nvPr>
            <p:ph type="dt" sz="half" idx="10"/>
          </p:nvPr>
        </p:nvSpPr>
        <p:spPr/>
        <p:txBody>
          <a:bodyPr/>
          <a:lstStyle/>
          <a:p>
            <a:fld id="{FBCB9314-3C8C-4758-9425-86FC96103BE6}" type="datetimeFigureOut">
              <a:rPr lang="en-US" smtClean="0"/>
              <a:t>3/29/2022</a:t>
            </a:fld>
            <a:endParaRPr lang="en-US"/>
          </a:p>
        </p:txBody>
      </p:sp>
      <p:sp>
        <p:nvSpPr>
          <p:cNvPr id="5" name="Footer Placeholder 4">
            <a:extLst>
              <a:ext uri="{FF2B5EF4-FFF2-40B4-BE49-F238E27FC236}">
                <a16:creationId xmlns:a16="http://schemas.microsoft.com/office/drawing/2014/main" id="{7BBAB788-BDC8-49BD-BB46-6506B671E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7D241-DD6A-437B-B607-B0FD6ADFA5EA}"/>
              </a:ext>
            </a:extLst>
          </p:cNvPr>
          <p:cNvSpPr>
            <a:spLocks noGrp="1"/>
          </p:cNvSpPr>
          <p:nvPr>
            <p:ph type="sldNum" sz="quarter" idx="12"/>
          </p:nvPr>
        </p:nvSpPr>
        <p:spPr/>
        <p:txBody>
          <a:bodyPr/>
          <a:lstStyle/>
          <a:p>
            <a:fld id="{422F2A36-A5A6-46BA-BADA-78932D5044F1}" type="slidenum">
              <a:rPr lang="en-US" smtClean="0"/>
              <a:t>‹#›</a:t>
            </a:fld>
            <a:endParaRPr lang="en-US"/>
          </a:p>
        </p:txBody>
      </p:sp>
      <p:pic>
        <p:nvPicPr>
          <p:cNvPr id="7" name="Picture 6"/>
          <p:cNvPicPr>
            <a:picLocks noChangeAspect="1"/>
          </p:cNvPicPr>
          <p:nvPr userDrawn="1"/>
        </p:nvPicPr>
        <p:blipFill>
          <a:blip r:embed="rId2" cstate="print">
            <a:alphaModFix amt="5000"/>
            <a:extLst>
              <a:ext uri="{28A0092B-C50C-407E-A947-70E740481C1C}">
                <a14:useLocalDpi xmlns:a14="http://schemas.microsoft.com/office/drawing/2010/main" val="0"/>
              </a:ext>
            </a:extLst>
          </a:blip>
          <a:stretch>
            <a:fillRect/>
          </a:stretch>
        </p:blipFill>
        <p:spPr>
          <a:xfrm>
            <a:off x="0" y="3246887"/>
            <a:ext cx="12192000" cy="3849716"/>
          </a:xfrm>
          <a:prstGeom prst="rect">
            <a:avLst/>
          </a:prstGeom>
        </p:spPr>
      </p:pic>
    </p:spTree>
    <p:extLst>
      <p:ext uri="{BB962C8B-B14F-4D97-AF65-F5344CB8AC3E}">
        <p14:creationId xmlns:p14="http://schemas.microsoft.com/office/powerpoint/2010/main" val="2380466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23018-2048-4533-899F-81D38375FA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0B8528-C478-4DA2-AE00-1D06959B0D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99E23A3-C186-4179-888D-9057CFF6BC97}"/>
              </a:ext>
            </a:extLst>
          </p:cNvPr>
          <p:cNvSpPr>
            <a:spLocks noGrp="1"/>
          </p:cNvSpPr>
          <p:nvPr>
            <p:ph type="dt" sz="half" idx="10"/>
          </p:nvPr>
        </p:nvSpPr>
        <p:spPr/>
        <p:txBody>
          <a:bodyPr/>
          <a:lstStyle/>
          <a:p>
            <a:fld id="{FBCB9314-3C8C-4758-9425-86FC96103BE6}" type="datetimeFigureOut">
              <a:rPr lang="en-US" smtClean="0"/>
              <a:t>3/29/2022</a:t>
            </a:fld>
            <a:endParaRPr lang="en-US"/>
          </a:p>
        </p:txBody>
      </p:sp>
      <p:sp>
        <p:nvSpPr>
          <p:cNvPr id="5" name="Footer Placeholder 4">
            <a:extLst>
              <a:ext uri="{FF2B5EF4-FFF2-40B4-BE49-F238E27FC236}">
                <a16:creationId xmlns:a16="http://schemas.microsoft.com/office/drawing/2014/main" id="{F60D3EB9-A0D2-4DD4-B6AA-9B28ECD13B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2D07F-8F4E-426D-ADFE-E78DE20DEF47}"/>
              </a:ext>
            </a:extLst>
          </p:cNvPr>
          <p:cNvSpPr>
            <a:spLocks noGrp="1"/>
          </p:cNvSpPr>
          <p:nvPr>
            <p:ph type="sldNum" sz="quarter" idx="12"/>
          </p:nvPr>
        </p:nvSpPr>
        <p:spPr/>
        <p:txBody>
          <a:bodyPr/>
          <a:lstStyle/>
          <a:p>
            <a:fld id="{422F2A36-A5A6-46BA-BADA-78932D5044F1}" type="slidenum">
              <a:rPr lang="en-US" smtClean="0"/>
              <a:t>‹#›</a:t>
            </a:fld>
            <a:endParaRPr lang="en-US"/>
          </a:p>
        </p:txBody>
      </p:sp>
    </p:spTree>
    <p:extLst>
      <p:ext uri="{BB962C8B-B14F-4D97-AF65-F5344CB8AC3E}">
        <p14:creationId xmlns:p14="http://schemas.microsoft.com/office/powerpoint/2010/main" val="194671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0899D-6459-4195-886C-DA3E4BD23C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8A64-F10A-4325-87D1-FB0F835076F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FCFD66-97BE-43A8-9063-0D6708EEECB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4562C5-BC2A-4BD9-AE7E-A0E2788E2D9C}"/>
              </a:ext>
            </a:extLst>
          </p:cNvPr>
          <p:cNvSpPr>
            <a:spLocks noGrp="1"/>
          </p:cNvSpPr>
          <p:nvPr>
            <p:ph type="dt" sz="half" idx="10"/>
          </p:nvPr>
        </p:nvSpPr>
        <p:spPr/>
        <p:txBody>
          <a:bodyPr/>
          <a:lstStyle/>
          <a:p>
            <a:fld id="{FBCB9314-3C8C-4758-9425-86FC96103BE6}" type="datetimeFigureOut">
              <a:rPr lang="en-US" smtClean="0"/>
              <a:t>3/29/2022</a:t>
            </a:fld>
            <a:endParaRPr lang="en-US"/>
          </a:p>
        </p:txBody>
      </p:sp>
      <p:sp>
        <p:nvSpPr>
          <p:cNvPr id="6" name="Footer Placeholder 5">
            <a:extLst>
              <a:ext uri="{FF2B5EF4-FFF2-40B4-BE49-F238E27FC236}">
                <a16:creationId xmlns:a16="http://schemas.microsoft.com/office/drawing/2014/main" id="{C8136DE1-872F-46C4-A708-DAD039052E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C3521-A84B-463B-8B34-0E1BC12F1486}"/>
              </a:ext>
            </a:extLst>
          </p:cNvPr>
          <p:cNvSpPr>
            <a:spLocks noGrp="1"/>
          </p:cNvSpPr>
          <p:nvPr>
            <p:ph type="sldNum" sz="quarter" idx="12"/>
          </p:nvPr>
        </p:nvSpPr>
        <p:spPr/>
        <p:txBody>
          <a:bodyPr/>
          <a:lstStyle/>
          <a:p>
            <a:fld id="{422F2A36-A5A6-46BA-BADA-78932D5044F1}" type="slidenum">
              <a:rPr lang="en-US" smtClean="0"/>
              <a:t>‹#›</a:t>
            </a:fld>
            <a:endParaRPr lang="en-US"/>
          </a:p>
        </p:txBody>
      </p:sp>
    </p:spTree>
    <p:extLst>
      <p:ext uri="{BB962C8B-B14F-4D97-AF65-F5344CB8AC3E}">
        <p14:creationId xmlns:p14="http://schemas.microsoft.com/office/powerpoint/2010/main" val="1341751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B29CA-B9AA-4905-BDA3-5A9EDF9350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8BDE63-D1DE-4EB7-BA0A-B279FF73C7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89ED17-ACAB-4246-9E77-94C481BC5A2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3E6C3-81B7-421C-BAC7-027AEE6F5D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ED867B5-B4E4-43F1-A9CF-BA2588C93F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39B818-A4FE-4203-99C2-218EB40EAB47}"/>
              </a:ext>
            </a:extLst>
          </p:cNvPr>
          <p:cNvSpPr>
            <a:spLocks noGrp="1"/>
          </p:cNvSpPr>
          <p:nvPr>
            <p:ph type="dt" sz="half" idx="10"/>
          </p:nvPr>
        </p:nvSpPr>
        <p:spPr/>
        <p:txBody>
          <a:bodyPr/>
          <a:lstStyle/>
          <a:p>
            <a:fld id="{FBCB9314-3C8C-4758-9425-86FC96103BE6}" type="datetimeFigureOut">
              <a:rPr lang="en-US" smtClean="0"/>
              <a:t>3/29/2022</a:t>
            </a:fld>
            <a:endParaRPr lang="en-US"/>
          </a:p>
        </p:txBody>
      </p:sp>
      <p:sp>
        <p:nvSpPr>
          <p:cNvPr id="8" name="Footer Placeholder 7">
            <a:extLst>
              <a:ext uri="{FF2B5EF4-FFF2-40B4-BE49-F238E27FC236}">
                <a16:creationId xmlns:a16="http://schemas.microsoft.com/office/drawing/2014/main" id="{2FA5A301-D2ED-4596-BB7F-9EEAE6D1D4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3D4928-9BC8-4E31-85ED-4E677B2ABD5A}"/>
              </a:ext>
            </a:extLst>
          </p:cNvPr>
          <p:cNvSpPr>
            <a:spLocks noGrp="1"/>
          </p:cNvSpPr>
          <p:nvPr>
            <p:ph type="sldNum" sz="quarter" idx="12"/>
          </p:nvPr>
        </p:nvSpPr>
        <p:spPr/>
        <p:txBody>
          <a:bodyPr/>
          <a:lstStyle/>
          <a:p>
            <a:fld id="{422F2A36-A5A6-46BA-BADA-78932D5044F1}" type="slidenum">
              <a:rPr lang="en-US" smtClean="0"/>
              <a:t>‹#›</a:t>
            </a:fld>
            <a:endParaRPr lang="en-US"/>
          </a:p>
        </p:txBody>
      </p:sp>
    </p:spTree>
    <p:extLst>
      <p:ext uri="{BB962C8B-B14F-4D97-AF65-F5344CB8AC3E}">
        <p14:creationId xmlns:p14="http://schemas.microsoft.com/office/powerpoint/2010/main" val="400600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4CC0-A967-4988-9C0B-BABA52DD3B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9F8996-CCE8-49D6-B32D-9985557DF7F9}"/>
              </a:ext>
            </a:extLst>
          </p:cNvPr>
          <p:cNvSpPr>
            <a:spLocks noGrp="1"/>
          </p:cNvSpPr>
          <p:nvPr>
            <p:ph type="dt" sz="half" idx="10"/>
          </p:nvPr>
        </p:nvSpPr>
        <p:spPr/>
        <p:txBody>
          <a:bodyPr/>
          <a:lstStyle/>
          <a:p>
            <a:fld id="{FBCB9314-3C8C-4758-9425-86FC96103BE6}" type="datetimeFigureOut">
              <a:rPr lang="en-US" smtClean="0"/>
              <a:t>3/29/2022</a:t>
            </a:fld>
            <a:endParaRPr lang="en-US"/>
          </a:p>
        </p:txBody>
      </p:sp>
      <p:sp>
        <p:nvSpPr>
          <p:cNvPr id="4" name="Footer Placeholder 3">
            <a:extLst>
              <a:ext uri="{FF2B5EF4-FFF2-40B4-BE49-F238E27FC236}">
                <a16:creationId xmlns:a16="http://schemas.microsoft.com/office/drawing/2014/main" id="{BB24DB7D-F97B-4B22-BE5A-95FC78802C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10B902-0410-4A0A-A2F7-CB879E111BBC}"/>
              </a:ext>
            </a:extLst>
          </p:cNvPr>
          <p:cNvSpPr>
            <a:spLocks noGrp="1"/>
          </p:cNvSpPr>
          <p:nvPr>
            <p:ph type="sldNum" sz="quarter" idx="12"/>
          </p:nvPr>
        </p:nvSpPr>
        <p:spPr/>
        <p:txBody>
          <a:bodyPr/>
          <a:lstStyle/>
          <a:p>
            <a:fld id="{422F2A36-A5A6-46BA-BADA-78932D5044F1}" type="slidenum">
              <a:rPr lang="en-US" smtClean="0"/>
              <a:t>‹#›</a:t>
            </a:fld>
            <a:endParaRPr lang="en-US"/>
          </a:p>
        </p:txBody>
      </p:sp>
      <p:pic>
        <p:nvPicPr>
          <p:cNvPr id="6" name="Picture 5"/>
          <p:cNvPicPr>
            <a:picLocks noChangeAspect="1"/>
          </p:cNvPicPr>
          <p:nvPr userDrawn="1"/>
        </p:nvPicPr>
        <p:blipFill>
          <a:blip r:embed="rId2" cstate="print">
            <a:alphaModFix amt="5000"/>
            <a:extLst>
              <a:ext uri="{28A0092B-C50C-407E-A947-70E740481C1C}">
                <a14:useLocalDpi xmlns:a14="http://schemas.microsoft.com/office/drawing/2010/main" val="0"/>
              </a:ext>
            </a:extLst>
          </a:blip>
          <a:stretch>
            <a:fillRect/>
          </a:stretch>
        </p:blipFill>
        <p:spPr>
          <a:xfrm>
            <a:off x="0" y="3246887"/>
            <a:ext cx="12192000" cy="3849716"/>
          </a:xfrm>
          <a:prstGeom prst="rect">
            <a:avLst/>
          </a:prstGeom>
        </p:spPr>
      </p:pic>
    </p:spTree>
    <p:extLst>
      <p:ext uri="{BB962C8B-B14F-4D97-AF65-F5344CB8AC3E}">
        <p14:creationId xmlns:p14="http://schemas.microsoft.com/office/powerpoint/2010/main" val="55347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6FB3A-35F0-4879-88BB-4145B5D290F4}"/>
              </a:ext>
            </a:extLst>
          </p:cNvPr>
          <p:cNvSpPr>
            <a:spLocks noGrp="1"/>
          </p:cNvSpPr>
          <p:nvPr>
            <p:ph type="dt" sz="half" idx="10"/>
          </p:nvPr>
        </p:nvSpPr>
        <p:spPr/>
        <p:txBody>
          <a:bodyPr/>
          <a:lstStyle/>
          <a:p>
            <a:fld id="{FBCB9314-3C8C-4758-9425-86FC96103BE6}" type="datetimeFigureOut">
              <a:rPr lang="en-US" smtClean="0"/>
              <a:t>3/29/2022</a:t>
            </a:fld>
            <a:endParaRPr lang="en-US"/>
          </a:p>
        </p:txBody>
      </p:sp>
      <p:sp>
        <p:nvSpPr>
          <p:cNvPr id="3" name="Footer Placeholder 2">
            <a:extLst>
              <a:ext uri="{FF2B5EF4-FFF2-40B4-BE49-F238E27FC236}">
                <a16:creationId xmlns:a16="http://schemas.microsoft.com/office/drawing/2014/main" id="{B1BBC610-D47D-408B-98B9-6833A9BCAE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607429-325A-4EB2-8D9A-8482CC8543AD}"/>
              </a:ext>
            </a:extLst>
          </p:cNvPr>
          <p:cNvSpPr>
            <a:spLocks noGrp="1"/>
          </p:cNvSpPr>
          <p:nvPr>
            <p:ph type="sldNum" sz="quarter" idx="12"/>
          </p:nvPr>
        </p:nvSpPr>
        <p:spPr/>
        <p:txBody>
          <a:bodyPr/>
          <a:lstStyle/>
          <a:p>
            <a:fld id="{422F2A36-A5A6-46BA-BADA-78932D5044F1}" type="slidenum">
              <a:rPr lang="en-US" smtClean="0"/>
              <a:t>‹#›</a:t>
            </a:fld>
            <a:endParaRPr lang="en-US"/>
          </a:p>
        </p:txBody>
      </p:sp>
    </p:spTree>
    <p:extLst>
      <p:ext uri="{BB962C8B-B14F-4D97-AF65-F5344CB8AC3E}">
        <p14:creationId xmlns:p14="http://schemas.microsoft.com/office/powerpoint/2010/main" val="43076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5E1BE-2546-4216-81DF-59A0B2165C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C1E2F2-4C90-4DB9-898A-7020EE94A7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0CEF6D-D18B-47D7-AC0D-5A8C3ACDC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4A13C4-95B8-4F94-B0FB-4B62DA7D2AAE}"/>
              </a:ext>
            </a:extLst>
          </p:cNvPr>
          <p:cNvSpPr>
            <a:spLocks noGrp="1"/>
          </p:cNvSpPr>
          <p:nvPr>
            <p:ph type="dt" sz="half" idx="10"/>
          </p:nvPr>
        </p:nvSpPr>
        <p:spPr/>
        <p:txBody>
          <a:bodyPr/>
          <a:lstStyle/>
          <a:p>
            <a:fld id="{FBCB9314-3C8C-4758-9425-86FC96103BE6}" type="datetimeFigureOut">
              <a:rPr lang="en-US" smtClean="0"/>
              <a:t>3/29/2022</a:t>
            </a:fld>
            <a:endParaRPr lang="en-US"/>
          </a:p>
        </p:txBody>
      </p:sp>
      <p:sp>
        <p:nvSpPr>
          <p:cNvPr id="6" name="Footer Placeholder 5">
            <a:extLst>
              <a:ext uri="{FF2B5EF4-FFF2-40B4-BE49-F238E27FC236}">
                <a16:creationId xmlns:a16="http://schemas.microsoft.com/office/drawing/2014/main" id="{98EB7788-48C3-4D33-8891-33C4888CC6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6415DF-925B-4FFF-88D4-47415E9F23C8}"/>
              </a:ext>
            </a:extLst>
          </p:cNvPr>
          <p:cNvSpPr>
            <a:spLocks noGrp="1"/>
          </p:cNvSpPr>
          <p:nvPr>
            <p:ph type="sldNum" sz="quarter" idx="12"/>
          </p:nvPr>
        </p:nvSpPr>
        <p:spPr/>
        <p:txBody>
          <a:bodyPr/>
          <a:lstStyle/>
          <a:p>
            <a:fld id="{422F2A36-A5A6-46BA-BADA-78932D5044F1}" type="slidenum">
              <a:rPr lang="en-US" smtClean="0"/>
              <a:t>‹#›</a:t>
            </a:fld>
            <a:endParaRPr lang="en-US"/>
          </a:p>
        </p:txBody>
      </p:sp>
    </p:spTree>
    <p:extLst>
      <p:ext uri="{BB962C8B-B14F-4D97-AF65-F5344CB8AC3E}">
        <p14:creationId xmlns:p14="http://schemas.microsoft.com/office/powerpoint/2010/main" val="2138401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890FD-6C14-43B7-9739-42C3D686CB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C024AF-9756-4BF6-ABD8-B2AF46C2DF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860017-E8FF-41DD-A706-754ECDA763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4C836B-712A-49F3-94B8-BC8B64A4445D}"/>
              </a:ext>
            </a:extLst>
          </p:cNvPr>
          <p:cNvSpPr>
            <a:spLocks noGrp="1"/>
          </p:cNvSpPr>
          <p:nvPr>
            <p:ph type="dt" sz="half" idx="10"/>
          </p:nvPr>
        </p:nvSpPr>
        <p:spPr/>
        <p:txBody>
          <a:bodyPr/>
          <a:lstStyle/>
          <a:p>
            <a:fld id="{FBCB9314-3C8C-4758-9425-86FC96103BE6}" type="datetimeFigureOut">
              <a:rPr lang="en-US" smtClean="0"/>
              <a:t>3/29/2022</a:t>
            </a:fld>
            <a:endParaRPr lang="en-US"/>
          </a:p>
        </p:txBody>
      </p:sp>
      <p:sp>
        <p:nvSpPr>
          <p:cNvPr id="6" name="Footer Placeholder 5">
            <a:extLst>
              <a:ext uri="{FF2B5EF4-FFF2-40B4-BE49-F238E27FC236}">
                <a16:creationId xmlns:a16="http://schemas.microsoft.com/office/drawing/2014/main" id="{800B34C2-F8C0-415C-B338-E72966D338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BED49D-62A7-42EF-B538-6882DF9A6911}"/>
              </a:ext>
            </a:extLst>
          </p:cNvPr>
          <p:cNvSpPr>
            <a:spLocks noGrp="1"/>
          </p:cNvSpPr>
          <p:nvPr>
            <p:ph type="sldNum" sz="quarter" idx="12"/>
          </p:nvPr>
        </p:nvSpPr>
        <p:spPr/>
        <p:txBody>
          <a:bodyPr/>
          <a:lstStyle/>
          <a:p>
            <a:fld id="{422F2A36-A5A6-46BA-BADA-78932D5044F1}" type="slidenum">
              <a:rPr lang="en-US" smtClean="0"/>
              <a:t>‹#›</a:t>
            </a:fld>
            <a:endParaRPr lang="en-US"/>
          </a:p>
        </p:txBody>
      </p:sp>
    </p:spTree>
    <p:extLst>
      <p:ext uri="{BB962C8B-B14F-4D97-AF65-F5344CB8AC3E}">
        <p14:creationId xmlns:p14="http://schemas.microsoft.com/office/powerpoint/2010/main" val="819985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8BB8B7-5D54-465B-AE2D-05AEED9E07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B0CF22-B334-46DB-BBCE-6A2B3541A0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CDE6A7-A077-4668-A141-4E16ACC2B0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CB9314-3C8C-4758-9425-86FC96103BE6}" type="datetimeFigureOut">
              <a:rPr lang="en-US" smtClean="0"/>
              <a:t>3/29/2022</a:t>
            </a:fld>
            <a:endParaRPr lang="en-US"/>
          </a:p>
        </p:txBody>
      </p:sp>
      <p:sp>
        <p:nvSpPr>
          <p:cNvPr id="5" name="Footer Placeholder 4">
            <a:extLst>
              <a:ext uri="{FF2B5EF4-FFF2-40B4-BE49-F238E27FC236}">
                <a16:creationId xmlns:a16="http://schemas.microsoft.com/office/drawing/2014/main" id="{E0945871-74A1-42D5-80B5-7A6FF3237A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122C9F-1559-482B-8226-0AEF67BA8B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F2A36-A5A6-46BA-BADA-78932D5044F1}" type="slidenum">
              <a:rPr lang="en-US" smtClean="0"/>
              <a:t>‹#›</a:t>
            </a:fld>
            <a:endParaRPr lang="en-US"/>
          </a:p>
        </p:txBody>
      </p:sp>
    </p:spTree>
    <p:extLst>
      <p:ext uri="{BB962C8B-B14F-4D97-AF65-F5344CB8AC3E}">
        <p14:creationId xmlns:p14="http://schemas.microsoft.com/office/powerpoint/2010/main" val="116819410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8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0297" r="20297"/>
          <a:stretch/>
        </p:blipFill>
        <p:spPr>
          <a:xfrm>
            <a:off x="0" y="16936"/>
            <a:ext cx="12192000" cy="6841065"/>
          </a:xfrm>
          <a:prstGeom prst="rect">
            <a:avLst/>
          </a:prstGeom>
        </p:spPr>
      </p:pic>
      <p:sp>
        <p:nvSpPr>
          <p:cNvPr id="10" name="Rectangle 9"/>
          <p:cNvSpPr/>
          <p:nvPr/>
        </p:nvSpPr>
        <p:spPr bwMode="auto">
          <a:xfrm>
            <a:off x="531779" y="466928"/>
            <a:ext cx="11197619" cy="5914417"/>
          </a:xfrm>
          <a:prstGeom prst="rect">
            <a:avLst/>
          </a:prstGeom>
          <a:solidFill>
            <a:schemeClr val="tx1">
              <a:alpha val="3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4" name="Title 2"/>
          <p:cNvSpPr txBox="1">
            <a:spLocks/>
          </p:cNvSpPr>
          <p:nvPr/>
        </p:nvSpPr>
        <p:spPr>
          <a:xfrm>
            <a:off x="948988" y="3898289"/>
            <a:ext cx="10363200" cy="2031325"/>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smtClean="0">
              <a:solidFill>
                <a:schemeClr val="bg1"/>
              </a:solidFill>
              <a:latin typeface="Lato Light" charset="0"/>
              <a:ea typeface="Lato Light" charset="0"/>
              <a:cs typeface="Lato Light" charset="0"/>
            </a:endParaRPr>
          </a:p>
          <a:p>
            <a:r>
              <a:rPr lang="en-US" dirty="0" smtClean="0">
                <a:solidFill>
                  <a:schemeClr val="bg1"/>
                </a:solidFill>
                <a:latin typeface="Lato Light" charset="0"/>
                <a:ea typeface="Lato Light" charset="0"/>
                <a:cs typeface="Lato Light" charset="0"/>
              </a:rPr>
              <a:t>Transfer </a:t>
            </a:r>
            <a:r>
              <a:rPr lang="en-US" dirty="0">
                <a:solidFill>
                  <a:schemeClr val="bg1"/>
                </a:solidFill>
                <a:latin typeface="Lato Light" charset="0"/>
                <a:ea typeface="Lato Light" charset="0"/>
                <a:cs typeface="Lato Light" charset="0"/>
              </a:rPr>
              <a:t>Station </a:t>
            </a:r>
            <a:r>
              <a:rPr lang="en-US" dirty="0" smtClean="0">
                <a:solidFill>
                  <a:schemeClr val="bg1"/>
                </a:solidFill>
                <a:latin typeface="Lato Light" charset="0"/>
                <a:ea typeface="Lato Light" charset="0"/>
                <a:cs typeface="Lato Light" charset="0"/>
              </a:rPr>
              <a:t>Update</a:t>
            </a:r>
          </a:p>
          <a:p>
            <a:r>
              <a:rPr lang="en-US" dirty="0" smtClean="0">
                <a:solidFill>
                  <a:schemeClr val="bg1"/>
                </a:solidFill>
                <a:latin typeface="Lato Light" charset="0"/>
                <a:ea typeface="Lato Light" charset="0"/>
                <a:cs typeface="Lato Light" charset="0"/>
              </a:rPr>
              <a:t>March 30, 2022</a:t>
            </a:r>
            <a:endParaRPr lang="en-US" sz="3200" dirty="0">
              <a:solidFill>
                <a:schemeClr val="bg1"/>
              </a:solidFill>
              <a:latin typeface="Lato Light" charset="0"/>
              <a:ea typeface="Lato Light" charset="0"/>
              <a:cs typeface="Lato Light"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0614" y="2514600"/>
            <a:ext cx="9610773" cy="1828405"/>
          </a:xfrm>
          <a:prstGeom prst="rect">
            <a:avLst/>
          </a:prstGeom>
        </p:spPr>
      </p:pic>
    </p:spTree>
    <p:extLst>
      <p:ext uri="{BB962C8B-B14F-4D97-AF65-F5344CB8AC3E}">
        <p14:creationId xmlns:p14="http://schemas.microsoft.com/office/powerpoint/2010/main" val="81026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Transfer Station </a:t>
            </a:r>
            <a:r>
              <a:rPr lang="en-US" b="1" dirty="0" smtClean="0"/>
              <a:t>Financial Review</a:t>
            </a:r>
            <a:endParaRPr lang="en-US" b="1" dirty="0"/>
          </a:p>
        </p:txBody>
      </p:sp>
      <p:sp>
        <p:nvSpPr>
          <p:cNvPr id="3" name="Content Placeholder 2"/>
          <p:cNvSpPr>
            <a:spLocks noGrp="1"/>
          </p:cNvSpPr>
          <p:nvPr>
            <p:ph idx="1"/>
          </p:nvPr>
        </p:nvSpPr>
        <p:spPr/>
        <p:txBody>
          <a:bodyPr>
            <a:normAutofit/>
          </a:bodyPr>
          <a:lstStyle/>
          <a:p>
            <a:r>
              <a:rPr lang="en-US" sz="2600" dirty="0" smtClean="0"/>
              <a:t>2017 Financial Analysis – </a:t>
            </a:r>
            <a:r>
              <a:rPr lang="en-US" sz="2600" dirty="0"/>
              <a:t>t</a:t>
            </a:r>
            <a:r>
              <a:rPr lang="en-US" sz="2600" dirty="0" smtClean="0"/>
              <a:t>ipping fee increased from $32.00 to $36.90 per ton.</a:t>
            </a:r>
          </a:p>
          <a:p>
            <a:r>
              <a:rPr lang="en-US" sz="2600" dirty="0"/>
              <a:t>A</a:t>
            </a:r>
            <a:r>
              <a:rPr lang="en-US" sz="2600" dirty="0" smtClean="0"/>
              <a:t>dditional </a:t>
            </a:r>
            <a:r>
              <a:rPr lang="en-US" sz="2600" dirty="0"/>
              <a:t>fee increases have been implemented in response to costs passed to the County from Republic Services for CPI, transportation, and fuel. </a:t>
            </a:r>
            <a:endParaRPr lang="en-US" sz="2600" dirty="0" smtClean="0"/>
          </a:p>
          <a:p>
            <a:r>
              <a:rPr lang="en-US" sz="2600" dirty="0"/>
              <a:t>The only increase requested by Weber County was $0.49 per ton in June 2019 for salaries/benefits, utilities, fuel, and other operational costs. </a:t>
            </a:r>
            <a:endParaRPr lang="en-US" sz="2600" dirty="0" smtClean="0"/>
          </a:p>
          <a:p>
            <a:r>
              <a:rPr lang="en-US" sz="2600" dirty="0"/>
              <a:t>The current tipping fee is $40.49 per ton ($3.59 increase since 2017).</a:t>
            </a:r>
          </a:p>
          <a:p>
            <a:endParaRPr lang="en-US" sz="4000" dirty="0"/>
          </a:p>
        </p:txBody>
      </p:sp>
    </p:spTree>
    <p:extLst>
      <p:ext uri="{BB962C8B-B14F-4D97-AF65-F5344CB8AC3E}">
        <p14:creationId xmlns:p14="http://schemas.microsoft.com/office/powerpoint/2010/main" val="3095616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Transfer Station </a:t>
            </a:r>
            <a:r>
              <a:rPr lang="en-US" b="1" dirty="0" smtClean="0"/>
              <a:t>Operations and Improvements</a:t>
            </a:r>
            <a:endParaRPr lang="en-US" b="1" dirty="0"/>
          </a:p>
        </p:txBody>
      </p:sp>
      <p:sp>
        <p:nvSpPr>
          <p:cNvPr id="3" name="Content Placeholder 2"/>
          <p:cNvSpPr>
            <a:spLocks noGrp="1"/>
          </p:cNvSpPr>
          <p:nvPr>
            <p:ph idx="1"/>
          </p:nvPr>
        </p:nvSpPr>
        <p:spPr/>
        <p:txBody>
          <a:bodyPr>
            <a:normAutofit fontScale="85000" lnSpcReduction="20000"/>
          </a:bodyPr>
          <a:lstStyle/>
          <a:p>
            <a:pPr marL="0" indent="0">
              <a:buNone/>
            </a:pPr>
            <a:r>
              <a:rPr lang="en-US" sz="3000" b="1" u="sng" dirty="0"/>
              <a:t>2017-19</a:t>
            </a:r>
            <a:endParaRPr lang="en-US" sz="3000" dirty="0"/>
          </a:p>
          <a:p>
            <a:pPr lvl="0"/>
            <a:r>
              <a:rPr lang="en-US" sz="3000" dirty="0"/>
              <a:t>Weber County hired John Watson as the Transfer Station Director. John implemented financial, operational, and logistical changes that increased the efficiency of traffic flow, reduced wait times, and made secondary services, like the reuse and sale of green waste products, profitable</a:t>
            </a:r>
            <a:r>
              <a:rPr lang="en-US" sz="3000" dirty="0" smtClean="0"/>
              <a:t>.</a:t>
            </a:r>
          </a:p>
          <a:p>
            <a:pPr marL="0" lvl="0" indent="0">
              <a:buNone/>
            </a:pPr>
            <a:endParaRPr lang="en-US" sz="3000" dirty="0"/>
          </a:p>
          <a:p>
            <a:pPr marL="0" indent="0">
              <a:buNone/>
            </a:pPr>
            <a:r>
              <a:rPr lang="en-US" sz="3000" b="1" u="sng" dirty="0"/>
              <a:t>2020</a:t>
            </a:r>
            <a:endParaRPr lang="en-US" sz="3000" dirty="0"/>
          </a:p>
          <a:p>
            <a:pPr lvl="0"/>
            <a:r>
              <a:rPr lang="en-US" sz="3000" dirty="0"/>
              <a:t>A new entrance and scale were built for commercial vehicles which significantly reduced wait times.</a:t>
            </a:r>
          </a:p>
          <a:p>
            <a:pPr lvl="0"/>
            <a:r>
              <a:rPr lang="en-US" sz="3000" dirty="0"/>
              <a:t>The County negotiated a decrease in the disposal rate charged by Republic Services from $28.31 to $24.99 per ton. This decrease saved the Transfer Station over $500,000 annually.</a:t>
            </a:r>
          </a:p>
          <a:p>
            <a:endParaRPr lang="en-US" sz="4000" dirty="0"/>
          </a:p>
        </p:txBody>
      </p:sp>
    </p:spTree>
    <p:extLst>
      <p:ext uri="{BB962C8B-B14F-4D97-AF65-F5344CB8AC3E}">
        <p14:creationId xmlns:p14="http://schemas.microsoft.com/office/powerpoint/2010/main" val="1047096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Transfer Station </a:t>
            </a:r>
            <a:r>
              <a:rPr lang="en-US" b="1" dirty="0" smtClean="0"/>
              <a:t>Operations and Improvements</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sz="3000" b="1" u="sng" dirty="0"/>
              <a:t>2021</a:t>
            </a:r>
            <a:endParaRPr lang="en-US" sz="3000" dirty="0"/>
          </a:p>
          <a:p>
            <a:pPr lvl="0"/>
            <a:r>
              <a:rPr lang="en-US" sz="3000" dirty="0"/>
              <a:t>The County negotiated an increased rebate for all waste dumped at the County’s Construction and Demolition Landfill from $1.50 to $2.50 per ton.</a:t>
            </a:r>
          </a:p>
          <a:p>
            <a:pPr lvl="0"/>
            <a:r>
              <a:rPr lang="en-US" sz="3000" dirty="0"/>
              <a:t>The County negotiated an early exit from its agreement with Rocky Mountain Power for methane gas production at the old landfill, while avoiding approximately $50,000 in penalties.</a:t>
            </a:r>
          </a:p>
          <a:p>
            <a:pPr lvl="0"/>
            <a:r>
              <a:rPr lang="en-US" sz="3000" dirty="0"/>
              <a:t>The County worked with an engineering firm on a study that reduced the County’s post-closure liability for the old landfill by approximately $1,000,000.</a:t>
            </a:r>
          </a:p>
          <a:p>
            <a:pPr lvl="0"/>
            <a:r>
              <a:rPr lang="en-US" sz="3000" dirty="0"/>
              <a:t>The Transfer Station now has a healthy fund balance (approximately 3 months operating costs).</a:t>
            </a:r>
          </a:p>
          <a:p>
            <a:endParaRPr lang="en-US" sz="4000" dirty="0"/>
          </a:p>
        </p:txBody>
      </p:sp>
    </p:spTree>
    <p:extLst>
      <p:ext uri="{BB962C8B-B14F-4D97-AF65-F5344CB8AC3E}">
        <p14:creationId xmlns:p14="http://schemas.microsoft.com/office/powerpoint/2010/main" val="3448055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Transfer </a:t>
            </a:r>
            <a:r>
              <a:rPr lang="en-US" b="1" dirty="0" smtClean="0"/>
              <a:t>Station</a:t>
            </a:r>
            <a:r>
              <a:rPr lang="en-US" b="1" dirty="0"/>
              <a:t> </a:t>
            </a:r>
            <a:r>
              <a:rPr lang="en-US" b="1" dirty="0" smtClean="0"/>
              <a:t>Cost Increases (July 2022)</a:t>
            </a:r>
            <a:endParaRPr lang="en-US" b="1" dirty="0"/>
          </a:p>
        </p:txBody>
      </p:sp>
      <p:sp>
        <p:nvSpPr>
          <p:cNvPr id="3" name="Content Placeholder 2"/>
          <p:cNvSpPr>
            <a:spLocks noGrp="1"/>
          </p:cNvSpPr>
          <p:nvPr>
            <p:ph idx="1"/>
          </p:nvPr>
        </p:nvSpPr>
        <p:spPr/>
        <p:txBody>
          <a:bodyPr>
            <a:normAutofit/>
          </a:bodyPr>
          <a:lstStyle/>
          <a:p>
            <a:r>
              <a:rPr lang="en-US" dirty="0"/>
              <a:t>Weber County’s cost increase will be 4% or $1.62 per ton to cover inflation, </a:t>
            </a:r>
            <a:r>
              <a:rPr lang="en-US" dirty="0" smtClean="0"/>
              <a:t>salaries/benefits</a:t>
            </a:r>
            <a:r>
              <a:rPr lang="en-US" dirty="0"/>
              <a:t>, fuel and other operations costs. </a:t>
            </a:r>
            <a:endParaRPr lang="en-US" sz="4000" dirty="0"/>
          </a:p>
          <a:p>
            <a:r>
              <a:rPr lang="en-US" dirty="0" smtClean="0"/>
              <a:t>Weber County’s </a:t>
            </a:r>
            <a:r>
              <a:rPr lang="en-US" dirty="0"/>
              <a:t>Solid Waste Transportation and Disposal Contract with Republic Services </a:t>
            </a:r>
            <a:r>
              <a:rPr lang="en-US" dirty="0" smtClean="0"/>
              <a:t>has an </a:t>
            </a:r>
            <a:r>
              <a:rPr lang="en-US" dirty="0"/>
              <a:t>annual increase of 3%, which the Transfer Station absorbed last year. However, due to additional fuel and transportation costs that Republic has incurred from its transportation subcontractor, MBI, the 2022 annual increase is 7.9% or $2.03 per </a:t>
            </a:r>
            <a:r>
              <a:rPr lang="en-US" dirty="0" smtClean="0"/>
              <a:t>ton</a:t>
            </a:r>
            <a:r>
              <a:rPr lang="en-US" dirty="0"/>
              <a:t> </a:t>
            </a:r>
            <a:r>
              <a:rPr lang="en-US" dirty="0" smtClean="0"/>
              <a:t>($25.74 to $27.77).</a:t>
            </a:r>
          </a:p>
          <a:p>
            <a:r>
              <a:rPr lang="en-US" dirty="0" smtClean="0"/>
              <a:t>With </a:t>
            </a:r>
            <a:r>
              <a:rPr lang="en-US" dirty="0"/>
              <a:t>both of these increases the County’s tipping fee as of July 1</a:t>
            </a:r>
            <a:r>
              <a:rPr lang="en-US" baseline="30000" dirty="0"/>
              <a:t>st</a:t>
            </a:r>
            <a:r>
              <a:rPr lang="en-US" dirty="0"/>
              <a:t> will be $44.14 per </a:t>
            </a:r>
            <a:r>
              <a:rPr lang="en-US" dirty="0" smtClean="0"/>
              <a:t>ton ($3.65 or 9% increase).</a:t>
            </a:r>
          </a:p>
        </p:txBody>
      </p:sp>
    </p:spTree>
    <p:extLst>
      <p:ext uri="{BB962C8B-B14F-4D97-AF65-F5344CB8AC3E}">
        <p14:creationId xmlns:p14="http://schemas.microsoft.com/office/powerpoint/2010/main" val="1439379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Transfer </a:t>
            </a:r>
            <a:r>
              <a:rPr lang="en-US" b="1" dirty="0" smtClean="0"/>
              <a:t>Station</a:t>
            </a:r>
            <a:r>
              <a:rPr lang="en-US" b="1" dirty="0"/>
              <a:t> </a:t>
            </a:r>
            <a:r>
              <a:rPr lang="en-US" b="1" dirty="0" smtClean="0"/>
              <a:t>Cost Increases (July 2022)</a:t>
            </a:r>
            <a:endParaRPr lang="en-US" b="1" dirty="0"/>
          </a:p>
        </p:txBody>
      </p:sp>
      <p:sp>
        <p:nvSpPr>
          <p:cNvPr id="3" name="Content Placeholder 2"/>
          <p:cNvSpPr>
            <a:spLocks noGrp="1"/>
          </p:cNvSpPr>
          <p:nvPr>
            <p:ph idx="1"/>
          </p:nvPr>
        </p:nvSpPr>
        <p:spPr/>
        <p:txBody>
          <a:bodyPr>
            <a:normAutofit/>
          </a:bodyPr>
          <a:lstStyle/>
          <a:p>
            <a:r>
              <a:rPr lang="en-US" dirty="0" smtClean="0"/>
              <a:t>The Transfer Station will begin paying the increase to Republic Services on May 1</a:t>
            </a:r>
            <a:r>
              <a:rPr lang="en-US" baseline="30000" dirty="0" smtClean="0"/>
              <a:t>st</a:t>
            </a:r>
            <a:r>
              <a:rPr lang="en-US" dirty="0" smtClean="0"/>
              <a:t>, but will not pass on the costs or charge its own increase until July 1</a:t>
            </a:r>
            <a:r>
              <a:rPr lang="en-US" baseline="30000" dirty="0" smtClean="0"/>
              <a:t>st</a:t>
            </a:r>
            <a:r>
              <a:rPr lang="en-US" dirty="0" smtClean="0"/>
              <a:t>.</a:t>
            </a:r>
          </a:p>
          <a:p>
            <a:r>
              <a:rPr lang="en-US" dirty="0" smtClean="0"/>
              <a:t>This will cost the Transfer Station approximately $80,000 total for May and June (19,800 average tons x $2.03 per ton increase).</a:t>
            </a:r>
          </a:p>
          <a:p>
            <a:r>
              <a:rPr lang="en-US" dirty="0"/>
              <a:t>We recognize that cost increases are the last thing anyone wants and the Transfer Station will work hard to bring about new operational and cost efficiencies throughout this year, as we have over the last five years. </a:t>
            </a:r>
            <a:endParaRPr lang="en-US" dirty="0" smtClean="0"/>
          </a:p>
          <a:p>
            <a:pPr marL="0" indent="0">
              <a:buNone/>
            </a:pPr>
            <a:endParaRPr lang="en-US" dirty="0"/>
          </a:p>
        </p:txBody>
      </p:sp>
    </p:spTree>
    <p:extLst>
      <p:ext uri="{BB962C8B-B14F-4D97-AF65-F5344CB8AC3E}">
        <p14:creationId xmlns:p14="http://schemas.microsoft.com/office/powerpoint/2010/main" val="1303590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3492</TotalTime>
  <Words>529</Words>
  <Application>Microsoft Office PowerPoint</Application>
  <PresentationFormat>Widescreen</PresentationFormat>
  <Paragraphs>30</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Lato Light</vt:lpstr>
      <vt:lpstr>Office Theme</vt:lpstr>
      <vt:lpstr>PowerPoint Presentation</vt:lpstr>
      <vt:lpstr>Transfer Station Financial Review</vt:lpstr>
      <vt:lpstr>Transfer Station Operations and Improvements</vt:lpstr>
      <vt:lpstr>Transfer Station Operations and Improvements</vt:lpstr>
      <vt:lpstr>Transfer Station Cost Increases (July 2022)</vt:lpstr>
      <vt:lpstr>Transfer Station Cost Increases (July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Parke,Scott</dc:creator>
  <cp:lastModifiedBy>Wilkinson, Sean</cp:lastModifiedBy>
  <cp:revision>256</cp:revision>
  <cp:lastPrinted>2020-09-28T23:59:46Z</cp:lastPrinted>
  <dcterms:created xsi:type="dcterms:W3CDTF">2017-11-16T17:54:26Z</dcterms:created>
  <dcterms:modified xsi:type="dcterms:W3CDTF">2022-03-29T23:53:58Z</dcterms:modified>
</cp:coreProperties>
</file>